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59" r:id="rId18"/>
    <p:sldId id="261" r:id="rId19"/>
  </p:sldIdLst>
  <p:sldSz cx="9906000" cy="6858000" type="A4"/>
  <p:notesSz cx="6888163" cy="100187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62" autoAdjust="0"/>
    <p:restoredTop sz="94660"/>
  </p:normalViewPr>
  <p:slideViewPr>
    <p:cSldViewPr>
      <p:cViewPr varScale="1">
        <p:scale>
          <a:sx n="70" d="100"/>
          <a:sy n="70" d="100"/>
        </p:scale>
        <p:origin x="1620" y="7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91368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742950" y="1752602"/>
            <a:ext cx="84201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742950" y="3611607"/>
            <a:ext cx="84201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4078" y="4953000"/>
            <a:ext cx="9910079" cy="1912088"/>
            <a:chOff x="-3765" y="4832896"/>
            <a:chExt cx="9147765" cy="2032192"/>
          </a:xfrm>
        </p:grpSpPr>
        <p:sp>
          <p:nvSpPr>
            <p:cNvPr id="7" name="フリーフォーム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B302E80-46B0-4D7E-B37B-4A9B73121D91}" type="datetimeFigureOut">
              <a:rPr kumimoji="1" lang="ja-JP" altLang="en-US" smtClean="0"/>
              <a:pPr/>
              <a:t>2020/8/25</a:t>
            </a:fld>
            <a:endParaRPr kumimoji="1" lang="ja-JP" alt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D3C66E-93BA-4A61-8959-1BBBE1B4F65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0" y="1481330"/>
            <a:ext cx="89154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302E80-46B0-4D7E-B37B-4A9B73121D91}" type="datetimeFigureOut">
              <a:rPr kumimoji="1" lang="ja-JP" altLang="en-US" smtClean="0"/>
              <a:pPr/>
              <a:t>2020/8/25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D3C66E-93BA-4A61-8959-1BBBE1B4F65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414347" y="274641"/>
            <a:ext cx="1925593" cy="5592761"/>
          </a:xfrm>
        </p:spPr>
        <p:txBody>
          <a:bodyPr vert="eaVert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85165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302E80-46B0-4D7E-B37B-4A9B73121D91}" type="datetimeFigureOut">
              <a:rPr kumimoji="1" lang="ja-JP" altLang="en-US" smtClean="0"/>
              <a:pPr/>
              <a:t>2020/8/25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D3C66E-93BA-4A61-8959-1BBBE1B4F65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302E80-46B0-4D7E-B37B-4A9B73121D91}" type="datetimeFigureOut">
              <a:rPr kumimoji="1" lang="ja-JP" altLang="en-US" smtClean="0"/>
              <a:pPr/>
              <a:t>2020/8/25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D3C66E-93BA-4A61-8959-1BBBE1B4F65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74" y="1059712"/>
            <a:ext cx="84201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249606" y="2931712"/>
            <a:ext cx="4953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302E80-46B0-4D7E-B37B-4A9B73121D91}" type="datetimeFigureOut">
              <a:rPr kumimoji="1" lang="ja-JP" altLang="en-US" smtClean="0"/>
              <a:pPr/>
              <a:t>2020/8/25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D3C66E-93BA-4A61-8959-1BBBE1B4F65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山形 6"/>
          <p:cNvSpPr/>
          <p:nvPr/>
        </p:nvSpPr>
        <p:spPr>
          <a:xfrm>
            <a:off x="3939737" y="3005472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山形 7"/>
          <p:cNvSpPr/>
          <p:nvPr/>
        </p:nvSpPr>
        <p:spPr>
          <a:xfrm>
            <a:off x="3737786" y="3005472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481329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5550" y="1481329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302E80-46B0-4D7E-B37B-4A9B73121D91}" type="datetimeFigureOut">
              <a:rPr kumimoji="1" lang="ja-JP" altLang="en-US" smtClean="0"/>
              <a:pPr/>
              <a:t>2020/8/25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D3C66E-93BA-4A61-8959-1BBBE1B4F65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89154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5410200"/>
            <a:ext cx="4376870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5032112" y="5410200"/>
            <a:ext cx="4378590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95300" y="1444295"/>
            <a:ext cx="4376870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11" y="1444295"/>
            <a:ext cx="4378590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302E80-46B0-4D7E-B37B-4A9B73121D91}" type="datetimeFigureOut">
              <a:rPr kumimoji="1" lang="ja-JP" altLang="en-US" smtClean="0"/>
              <a:pPr/>
              <a:t>2020/8/25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D3C66E-93BA-4A61-8959-1BBBE1B4F65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302E80-46B0-4D7E-B37B-4A9B73121D91}" type="datetimeFigureOut">
              <a:rPr kumimoji="1" lang="ja-JP" altLang="en-US" smtClean="0"/>
              <a:pPr/>
              <a:t>2020/8/25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D3C66E-93BA-4A61-8959-1BBBE1B4F65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302E80-46B0-4D7E-B37B-4A9B73121D91}" type="datetimeFigureOut">
              <a:rPr kumimoji="1" lang="ja-JP" altLang="en-US" smtClean="0"/>
              <a:pPr/>
              <a:t>2020/8/25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D3C66E-93BA-4A61-8959-1BBBE1B4F65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90600" y="4876800"/>
            <a:ext cx="8105257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787900" y="5355102"/>
            <a:ext cx="4305808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990600" y="274320"/>
            <a:ext cx="8103108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7287618" y="6407944"/>
            <a:ext cx="2080260" cy="365760"/>
          </a:xfrm>
        </p:spPr>
        <p:txBody>
          <a:bodyPr/>
          <a:lstStyle>
            <a:extLst/>
          </a:lstStyle>
          <a:p>
            <a:fld id="{9B302E80-46B0-4D7E-B37B-4A9B73121D91}" type="datetimeFigureOut">
              <a:rPr kumimoji="1" lang="ja-JP" altLang="en-US" smtClean="0"/>
              <a:pPr/>
              <a:t>2020/8/25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4D3C66E-93BA-4A61-8959-1BBBE1B4F65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236335" y="5443402"/>
            <a:ext cx="77597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47650" y="189968"/>
            <a:ext cx="94107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B302E80-46B0-4D7E-B37B-4A9B73121D91}" type="datetimeFigureOut">
              <a:rPr kumimoji="1" lang="ja-JP" altLang="en-US" smtClean="0"/>
              <a:pPr/>
              <a:t>2020/8/25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4745079" y="6407945"/>
            <a:ext cx="254657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D3C66E-93BA-4A61-8959-1BBBE1B4F65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7650" y="4865122"/>
            <a:ext cx="8748385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540879" y="5944936"/>
            <a:ext cx="5352343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526194" y="5939011"/>
            <a:ext cx="3997989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545" y="5791253"/>
            <a:ext cx="3685840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-10006" y="5787739"/>
            <a:ext cx="3689301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山形 11"/>
          <p:cNvSpPr/>
          <p:nvPr/>
        </p:nvSpPr>
        <p:spPr>
          <a:xfrm>
            <a:off x="9386121" y="4988440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山形 12"/>
          <p:cNvSpPr/>
          <p:nvPr/>
        </p:nvSpPr>
        <p:spPr>
          <a:xfrm>
            <a:off x="9184171" y="4988440"/>
            <a:ext cx="19812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540879" y="5944936"/>
            <a:ext cx="5352343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526194" y="5939011"/>
            <a:ext cx="3997989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545" y="5791253"/>
            <a:ext cx="3685840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-10006" y="5787739"/>
            <a:ext cx="3689301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95300" y="1481329"/>
            <a:ext cx="89154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7287618" y="6407944"/>
            <a:ext cx="208026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B302E80-46B0-4D7E-B37B-4A9B73121D91}" type="datetimeFigureOut">
              <a:rPr kumimoji="1" lang="ja-JP" altLang="en-US" smtClean="0"/>
              <a:pPr/>
              <a:t>2020/8/25</a:t>
            </a:fld>
            <a:endParaRPr kumimoji="1" lang="ja-JP" altLang="en-US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4745079" y="6407945"/>
            <a:ext cx="254657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9367878" y="6407945"/>
            <a:ext cx="39624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4D3C66E-93BA-4A61-8959-1BBBE1B4F65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1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040634"/>
            <a:ext cx="8420100" cy="1829761"/>
          </a:xfrm>
        </p:spPr>
        <p:txBody>
          <a:bodyPr>
            <a:normAutofit/>
          </a:bodyPr>
          <a:lstStyle/>
          <a:p>
            <a:r>
              <a:rPr lang="ja-JP" altLang="en-US" sz="5400" dirty="0" smtClean="0">
                <a:solidFill>
                  <a:schemeClr val="accent1">
                    <a:lumMod val="7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好間第二小学校</a:t>
            </a:r>
            <a:r>
              <a:rPr lang="en-US" altLang="ja-JP" sz="5400" dirty="0" smtClean="0">
                <a:solidFill>
                  <a:schemeClr val="accent1">
                    <a:lumMod val="7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/>
            </a:r>
            <a:br>
              <a:rPr lang="en-US" altLang="ja-JP" sz="5400" dirty="0" smtClean="0">
                <a:solidFill>
                  <a:schemeClr val="accent1">
                    <a:lumMod val="7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</a:br>
            <a:r>
              <a:rPr lang="ja-JP" altLang="en-US" sz="5400" dirty="0" smtClean="0">
                <a:solidFill>
                  <a:schemeClr val="accent1">
                    <a:lumMod val="7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学区内危険箇所</a:t>
            </a:r>
            <a:endParaRPr kumimoji="1" lang="ja-JP" altLang="en-US" sz="5400" dirty="0">
              <a:solidFill>
                <a:schemeClr val="accent1">
                  <a:lumMod val="75000"/>
                </a:schemeClr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42950" y="3933056"/>
            <a:ext cx="8420100" cy="681489"/>
          </a:xfrm>
        </p:spPr>
        <p:txBody>
          <a:bodyPr/>
          <a:lstStyle/>
          <a:p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2020/08</a:t>
            </a:r>
            <a:r>
              <a:rPr lang="ja-JP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好間第二小学校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PTA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1352600" y="3861048"/>
            <a:ext cx="7776864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1" y="1340768"/>
            <a:ext cx="482453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学区内危険箇所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9304" y="188640"/>
            <a:ext cx="2088232" cy="159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28464" y="76470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G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：七軒町の水路と水門</a:t>
            </a:r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769424" y="1196752"/>
            <a:ext cx="239834" cy="216024"/>
          </a:xfrm>
          <a:prstGeom prst="rect">
            <a:avLst/>
          </a:prstGeom>
          <a:solidFill>
            <a:srgbClr val="FFFF00">
              <a:alpha val="50196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87772" y="1340768"/>
            <a:ext cx="4837236" cy="324036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689304" y="188640"/>
            <a:ext cx="2088232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2158756" y="2220600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7788615">
            <a:off x="2607661" y="1875748"/>
            <a:ext cx="504056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71" name="Picture 3" descr="C:\Users\z15267zz\Desktop\危険個所\G\P80842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5208" y="4509120"/>
            <a:ext cx="2880000" cy="2160000"/>
          </a:xfrm>
          <a:prstGeom prst="rect">
            <a:avLst/>
          </a:prstGeom>
          <a:noFill/>
        </p:spPr>
      </p:pic>
      <p:pic>
        <p:nvPicPr>
          <p:cNvPr id="7172" name="Picture 4" descr="C:\Users\z15267zz\Desktop\危険個所\G\P80842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2880" y="2276872"/>
            <a:ext cx="2880000" cy="2160000"/>
          </a:xfrm>
          <a:prstGeom prst="rect">
            <a:avLst/>
          </a:prstGeom>
          <a:noFill/>
        </p:spPr>
      </p:pic>
      <p:pic>
        <p:nvPicPr>
          <p:cNvPr id="7173" name="Picture 5" descr="C:\Users\z15267zz\Desktop\危険個所\G\P80842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0552" y="4509120"/>
            <a:ext cx="2880000" cy="2160000"/>
          </a:xfrm>
          <a:prstGeom prst="rect">
            <a:avLst/>
          </a:prstGeom>
          <a:noFill/>
        </p:spPr>
      </p:pic>
      <p:pic>
        <p:nvPicPr>
          <p:cNvPr id="7174" name="Picture 6" descr="C:\Users\z15267zz\Desktop\危険個所\G\P80842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72880" y="4509120"/>
            <a:ext cx="2880000" cy="2160000"/>
          </a:xfrm>
          <a:prstGeom prst="rect">
            <a:avLst/>
          </a:prstGeom>
          <a:noFill/>
        </p:spPr>
      </p:pic>
      <p:pic>
        <p:nvPicPr>
          <p:cNvPr id="7175" name="Picture 7" descr="C:\Users\z15267zz\Desktop\危険個所\G\P808428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25208" y="2276872"/>
            <a:ext cx="2880000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1" y="1340768"/>
            <a:ext cx="482453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学区内危険箇所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9304" y="188640"/>
            <a:ext cx="2088232" cy="159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28464" y="76470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H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：山田屋醸造前交差点</a:t>
            </a:r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769424" y="1196752"/>
            <a:ext cx="239834" cy="216024"/>
          </a:xfrm>
          <a:prstGeom prst="rect">
            <a:avLst/>
          </a:prstGeom>
          <a:solidFill>
            <a:srgbClr val="FFFF00">
              <a:alpha val="50196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87772" y="1340768"/>
            <a:ext cx="4837236" cy="324036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689304" y="188640"/>
            <a:ext cx="2088232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008784" y="3933056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7788615">
            <a:off x="3399748" y="3603941"/>
            <a:ext cx="504056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194" name="Picture 2" descr="C:\Users\z15267zz\Desktop\危険個所\H\P80842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5208" y="4509120"/>
            <a:ext cx="2880000" cy="2160000"/>
          </a:xfrm>
          <a:prstGeom prst="rect">
            <a:avLst/>
          </a:prstGeom>
          <a:noFill/>
        </p:spPr>
      </p:pic>
      <p:pic>
        <p:nvPicPr>
          <p:cNvPr id="8195" name="Picture 3" descr="C:\Users\z15267zz\Desktop\危険個所\H\P80842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5208" y="2204864"/>
            <a:ext cx="2880000" cy="2160000"/>
          </a:xfrm>
          <a:prstGeom prst="rect">
            <a:avLst/>
          </a:prstGeom>
          <a:noFill/>
        </p:spPr>
      </p:pic>
      <p:pic>
        <p:nvPicPr>
          <p:cNvPr id="8196" name="Picture 4" descr="C:\Users\z15267zz\Desktop\危険個所\H\P80842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0872" y="4509120"/>
            <a:ext cx="2880000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340768"/>
            <a:ext cx="713707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学区内危険箇所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9304" y="188640"/>
            <a:ext cx="2088232" cy="159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28464" y="76470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：一町坪の側溝と周辺の道路</a:t>
            </a:r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886276" y="1388961"/>
            <a:ext cx="599874" cy="216024"/>
          </a:xfrm>
          <a:prstGeom prst="rect">
            <a:avLst/>
          </a:prstGeom>
          <a:solidFill>
            <a:srgbClr val="FFFF00">
              <a:alpha val="50196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87772" y="1340768"/>
            <a:ext cx="7141492" cy="25202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689304" y="188640"/>
            <a:ext cx="2088232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 rot="21168298">
            <a:off x="1018493" y="3054507"/>
            <a:ext cx="5898544" cy="511173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7788615">
            <a:off x="5992036" y="2595828"/>
            <a:ext cx="504056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219" name="Picture 3" descr="C:\Users\z15267zz\Desktop\危険個所\I\I-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472" y="3933056"/>
            <a:ext cx="3239836" cy="2160000"/>
          </a:xfrm>
          <a:prstGeom prst="rect">
            <a:avLst/>
          </a:prstGeom>
          <a:noFill/>
        </p:spPr>
      </p:pic>
      <p:pic>
        <p:nvPicPr>
          <p:cNvPr id="9221" name="Picture 5" descr="C:\Users\z15267zz\Desktop\危険個所\I\I-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7340" y="4509120"/>
            <a:ext cx="3239836" cy="2160000"/>
          </a:xfrm>
          <a:prstGeom prst="rect">
            <a:avLst/>
          </a:prstGeom>
          <a:noFill/>
        </p:spPr>
      </p:pic>
      <p:pic>
        <p:nvPicPr>
          <p:cNvPr id="9220" name="Picture 4" descr="C:\Users\z15267zz\Desktop\危険個所\I\I-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5168" y="4077072"/>
            <a:ext cx="3239836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z15267zz\Desktop\危険個所\J\J-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2996952"/>
            <a:ext cx="2699863" cy="180000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1340768"/>
            <a:ext cx="5726733" cy="317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学区内危険箇所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8464" y="76470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J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JR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磐越東線大館踏み切り</a:t>
            </a:r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87772" y="1340768"/>
            <a:ext cx="5773340" cy="316835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4664968" y="3284984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7788615">
            <a:off x="5055932" y="2955869"/>
            <a:ext cx="504056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44" name="Picture 4" descr="C:\Users\z15267zz\Desktop\危険個所\J\J-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9521" y="1484784"/>
            <a:ext cx="2699863" cy="1800000"/>
          </a:xfrm>
          <a:prstGeom prst="rect">
            <a:avLst/>
          </a:prstGeom>
          <a:noFill/>
        </p:spPr>
      </p:pic>
      <p:pic>
        <p:nvPicPr>
          <p:cNvPr id="10245" name="Picture 5" descr="C:\Users\z15267zz\Desktop\危険個所\J\J-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1232" y="4869160"/>
            <a:ext cx="2699863" cy="1800000"/>
          </a:xfrm>
          <a:prstGeom prst="rect">
            <a:avLst/>
          </a:prstGeom>
          <a:noFill/>
        </p:spPr>
      </p:pic>
      <p:pic>
        <p:nvPicPr>
          <p:cNvPr id="10246" name="Picture 6" descr="C:\Users\z15267zz\Desktop\危険個所\J\J-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2920" y="4869160"/>
            <a:ext cx="2699863" cy="1800000"/>
          </a:xfrm>
          <a:prstGeom prst="rect">
            <a:avLst/>
          </a:prstGeom>
          <a:noFill/>
        </p:spPr>
      </p:pic>
      <p:pic>
        <p:nvPicPr>
          <p:cNvPr id="10247" name="Picture 7" descr="C:\Users\z15267zz\Desktop\危険個所\J\J-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4608" y="4869160"/>
            <a:ext cx="2699863" cy="1800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89304" y="188640"/>
            <a:ext cx="2088232" cy="159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正方形/長方形 9"/>
          <p:cNvSpPr/>
          <p:nvPr/>
        </p:nvSpPr>
        <p:spPr>
          <a:xfrm>
            <a:off x="8481392" y="1554411"/>
            <a:ext cx="311842" cy="177350"/>
          </a:xfrm>
          <a:prstGeom prst="rect">
            <a:avLst/>
          </a:prstGeom>
          <a:solidFill>
            <a:srgbClr val="FFFF00">
              <a:alpha val="50196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689304" y="188640"/>
            <a:ext cx="2088232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340768"/>
            <a:ext cx="713707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学区内危険箇所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9304" y="188640"/>
            <a:ext cx="2088232" cy="159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28464" y="76470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K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：セブンイレブン好間店周辺交差点</a:t>
            </a:r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886276" y="1388961"/>
            <a:ext cx="599874" cy="216024"/>
          </a:xfrm>
          <a:prstGeom prst="rect">
            <a:avLst/>
          </a:prstGeom>
          <a:solidFill>
            <a:srgbClr val="FFFF00">
              <a:alpha val="50196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87772" y="1340768"/>
            <a:ext cx="7141492" cy="25202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689304" y="188640"/>
            <a:ext cx="2088232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44488" y="2233000"/>
            <a:ext cx="1080120" cy="72008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7788615">
            <a:off x="1167500" y="1947757"/>
            <a:ext cx="504056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266" name="Picture 2" descr="C:\Users\z15267zz\Desktop\危険個所\K\K-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0792" y="4149080"/>
            <a:ext cx="3239836" cy="2160000"/>
          </a:xfrm>
          <a:prstGeom prst="rect">
            <a:avLst/>
          </a:prstGeom>
          <a:noFill/>
        </p:spPr>
      </p:pic>
      <p:pic>
        <p:nvPicPr>
          <p:cNvPr id="11267" name="Picture 3" descr="C:\Users\z15267zz\Desktop\危険個所\K\K-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5168" y="4149080"/>
            <a:ext cx="3239836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危険箇所確認記録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rcRect/>
          <a:stretch>
            <a:fillRect/>
          </a:stretch>
        </p:blipFill>
        <p:spPr bwMode="auto">
          <a:xfrm rot="16200000">
            <a:off x="-98638" y="1617720"/>
            <a:ext cx="5926814" cy="432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</a:blip>
          <a:srcRect/>
          <a:stretch>
            <a:fillRect/>
          </a:stretch>
        </p:blipFill>
        <p:spPr bwMode="auto">
          <a:xfrm rot="16200000">
            <a:off x="4253954" y="1657617"/>
            <a:ext cx="5904656" cy="421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危険箇所確認記録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31590" y="1785713"/>
            <a:ext cx="6002459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危険箇所確認記録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rcRect/>
          <a:stretch>
            <a:fillRect/>
          </a:stretch>
        </p:blipFill>
        <p:spPr bwMode="auto">
          <a:xfrm rot="16200000">
            <a:off x="4814" y="1721174"/>
            <a:ext cx="593593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</a:blip>
          <a:srcRect/>
          <a:stretch>
            <a:fillRect/>
          </a:stretch>
        </p:blipFill>
        <p:spPr bwMode="auto">
          <a:xfrm rot="16200000">
            <a:off x="4191366" y="1711089"/>
            <a:ext cx="5915757" cy="410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Appendix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705" y="764704"/>
            <a:ext cx="8180759" cy="589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学区内危険箇所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6496" y="836712"/>
            <a:ext cx="68407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</a:t>
            </a:r>
            <a:r>
              <a:rPr kumimoji="1"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：愛谷江筋取り入れ口付近</a:t>
            </a:r>
            <a:endParaRPr kumimoji="1"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：小谷作川</a:t>
            </a:r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kumimoji="1"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</a:t>
            </a:r>
            <a:r>
              <a:rPr kumimoji="1"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：小谷作調節池</a:t>
            </a:r>
            <a:r>
              <a:rPr kumimoji="1"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kumimoji="1"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好間中北側</a:t>
            </a:r>
            <a:r>
              <a:rPr kumimoji="1"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</a:p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JR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磐越東線陸橋</a:t>
            </a:r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ガード下</a:t>
            </a:r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</a:p>
          <a:p>
            <a:r>
              <a:rPr kumimoji="1"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E</a:t>
            </a:r>
            <a:r>
              <a:rPr kumimoji="1"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：樋口橋周辺</a:t>
            </a:r>
            <a:endParaRPr kumimoji="1"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：好間川の水門</a:t>
            </a:r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kumimoji="1"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G</a:t>
            </a:r>
            <a:r>
              <a:rPr kumimoji="1"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：七軒町の水路と水門</a:t>
            </a:r>
            <a:endParaRPr kumimoji="1"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H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：山田屋醸造前交差点</a:t>
            </a:r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ja-JP" altLang="en-US" sz="28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一町坪の側溝と周辺の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道路</a:t>
            </a:r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kumimoji="1"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J</a:t>
            </a:r>
            <a:r>
              <a:rPr kumimoji="1"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JR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磐越東線大館踏み切り</a:t>
            </a:r>
            <a:endParaRPr kumimoji="1"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K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：セブンイレブン好間店周辺交差点</a:t>
            </a:r>
            <a:endParaRPr kumimoji="1" lang="ja-JP" altLang="en-US" sz="28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危険箇所地図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0752" y="870302"/>
            <a:ext cx="7056784" cy="53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6456" y="1327988"/>
            <a:ext cx="460851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</a:t>
            </a:r>
            <a:r>
              <a:rPr kumimoji="1"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：愛谷江筋取り入れ口付近</a:t>
            </a:r>
            <a:endParaRPr kumimoji="1" lang="en-US" altLang="ja-JP" sz="16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</a:t>
            </a:r>
            <a:r>
              <a:rPr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：小谷作川</a:t>
            </a:r>
            <a:endParaRPr lang="en-US" altLang="ja-JP" sz="16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kumimoji="1"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</a:t>
            </a:r>
            <a:r>
              <a:rPr kumimoji="1"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：小谷作調節池</a:t>
            </a:r>
            <a:r>
              <a:rPr kumimoji="1"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kumimoji="1"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好間中北側</a:t>
            </a:r>
            <a:r>
              <a:rPr kumimoji="1"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</a:p>
          <a:p>
            <a:r>
              <a:rPr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</a:t>
            </a:r>
            <a:r>
              <a:rPr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JR</a:t>
            </a:r>
            <a:r>
              <a:rPr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磐越東線陸橋</a:t>
            </a:r>
            <a:r>
              <a:rPr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ガード下</a:t>
            </a:r>
            <a:r>
              <a:rPr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</a:p>
          <a:p>
            <a:r>
              <a:rPr kumimoji="1"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E</a:t>
            </a:r>
            <a:r>
              <a:rPr kumimoji="1"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：樋口橋周辺</a:t>
            </a:r>
            <a:endParaRPr kumimoji="1" lang="en-US" altLang="ja-JP" sz="16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</a:t>
            </a:r>
            <a:r>
              <a:rPr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：好間川の水門</a:t>
            </a:r>
            <a:endParaRPr lang="en-US" altLang="ja-JP" sz="16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kumimoji="1"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G</a:t>
            </a:r>
            <a:r>
              <a:rPr kumimoji="1"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：七軒町の水路と水門</a:t>
            </a:r>
            <a:endParaRPr kumimoji="1" lang="en-US" altLang="ja-JP" sz="16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H</a:t>
            </a:r>
            <a:r>
              <a:rPr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：山田屋醸造前交差点</a:t>
            </a:r>
            <a:endParaRPr lang="en-US" altLang="ja-JP" sz="16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I</a:t>
            </a:r>
            <a:r>
              <a:rPr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ja-JP" altLang="en-US" sz="1600" b="1" dirty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一町坪の側溝と周辺の</a:t>
            </a:r>
            <a:r>
              <a:rPr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道路</a:t>
            </a:r>
            <a:endParaRPr lang="en-US" altLang="ja-JP" sz="16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kumimoji="1"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J</a:t>
            </a:r>
            <a:r>
              <a:rPr kumimoji="1"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JR</a:t>
            </a:r>
            <a:r>
              <a:rPr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磐越東線大館踏み切り</a:t>
            </a:r>
            <a:endParaRPr kumimoji="1" lang="en-US" altLang="ja-JP" sz="16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r>
              <a:rPr lang="en-US" altLang="ja-JP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K</a:t>
            </a:r>
            <a:r>
              <a:rPr lang="ja-JP" altLang="en-US" sz="16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：セブンイレブン好間店周辺交差点</a:t>
            </a:r>
            <a:endParaRPr kumimoji="1" lang="ja-JP" altLang="en-US" sz="1600" b="1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6" name="線吹き出し 2 (枠付き) 5"/>
          <p:cNvSpPr/>
          <p:nvPr/>
        </p:nvSpPr>
        <p:spPr>
          <a:xfrm>
            <a:off x="6950556" y="934689"/>
            <a:ext cx="360040" cy="360040"/>
          </a:xfrm>
          <a:prstGeom prst="borderCallout2">
            <a:avLst>
              <a:gd name="adj1" fmla="val 18750"/>
              <a:gd name="adj2" fmla="val -8333"/>
              <a:gd name="adj3" fmla="val 20073"/>
              <a:gd name="adj4" fmla="val -27060"/>
              <a:gd name="adj5" fmla="val 120437"/>
              <a:gd name="adj6" fmla="val -197463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A</a:t>
            </a:r>
            <a:endParaRPr kumimoji="1" lang="ja-JP" altLang="en-US" b="1" dirty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7" name="線吹き出し 2 (枠付き) 6"/>
          <p:cNvSpPr/>
          <p:nvPr/>
        </p:nvSpPr>
        <p:spPr>
          <a:xfrm>
            <a:off x="8121352" y="1628800"/>
            <a:ext cx="360040" cy="360040"/>
          </a:xfrm>
          <a:prstGeom prst="borderCallout2">
            <a:avLst>
              <a:gd name="adj1" fmla="val 18750"/>
              <a:gd name="adj2" fmla="val -8333"/>
              <a:gd name="adj3" fmla="val 20073"/>
              <a:gd name="adj4" fmla="val -27060"/>
              <a:gd name="adj5" fmla="val 260121"/>
              <a:gd name="adj6" fmla="val -379476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B</a:t>
            </a:r>
            <a:endParaRPr kumimoji="1" lang="ja-JP" altLang="en-US" b="1" dirty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8" name="線吹き出し 2 (枠付き) 7"/>
          <p:cNvSpPr/>
          <p:nvPr/>
        </p:nvSpPr>
        <p:spPr>
          <a:xfrm>
            <a:off x="3440832" y="908720"/>
            <a:ext cx="360040" cy="360040"/>
          </a:xfrm>
          <a:prstGeom prst="borderCallout2">
            <a:avLst>
              <a:gd name="adj1" fmla="val 18750"/>
              <a:gd name="adj2" fmla="val -8333"/>
              <a:gd name="adj3" fmla="val 20073"/>
              <a:gd name="adj4" fmla="val -27060"/>
              <a:gd name="adj5" fmla="val 274936"/>
              <a:gd name="adj6" fmla="val -59895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C</a:t>
            </a:r>
            <a:endParaRPr kumimoji="1" lang="ja-JP" altLang="en-US" b="1" dirty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9" name="線吹き出し 2 (枠付き) 8"/>
          <p:cNvSpPr/>
          <p:nvPr/>
        </p:nvSpPr>
        <p:spPr>
          <a:xfrm>
            <a:off x="7041232" y="3284984"/>
            <a:ext cx="360040" cy="360040"/>
          </a:xfrm>
          <a:prstGeom prst="borderCallout2">
            <a:avLst>
              <a:gd name="adj1" fmla="val 18750"/>
              <a:gd name="adj2" fmla="val -8333"/>
              <a:gd name="adj3" fmla="val 20073"/>
              <a:gd name="adj4" fmla="val -27060"/>
              <a:gd name="adj5" fmla="val 124670"/>
              <a:gd name="adj6" fmla="val -241908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D</a:t>
            </a:r>
            <a:endParaRPr kumimoji="1" lang="ja-JP" altLang="en-US" b="1" dirty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線吹き出し 2 (枠付き) 9"/>
          <p:cNvSpPr/>
          <p:nvPr/>
        </p:nvSpPr>
        <p:spPr>
          <a:xfrm>
            <a:off x="4808984" y="5589240"/>
            <a:ext cx="360040" cy="360040"/>
          </a:xfrm>
          <a:prstGeom prst="borderCallout2">
            <a:avLst>
              <a:gd name="adj1" fmla="val 18750"/>
              <a:gd name="adj2" fmla="val -8333"/>
              <a:gd name="adj3" fmla="val 20073"/>
              <a:gd name="adj4" fmla="val -27060"/>
              <a:gd name="adj5" fmla="val -199"/>
              <a:gd name="adj6" fmla="val -125504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I</a:t>
            </a:r>
            <a:endParaRPr kumimoji="1" lang="ja-JP" altLang="en-US" b="1" dirty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1" name="線吹き出し 2 (枠付き) 10"/>
          <p:cNvSpPr/>
          <p:nvPr/>
        </p:nvSpPr>
        <p:spPr>
          <a:xfrm>
            <a:off x="3728864" y="3861048"/>
            <a:ext cx="360040" cy="360040"/>
          </a:xfrm>
          <a:prstGeom prst="borderCallout2">
            <a:avLst>
              <a:gd name="adj1" fmla="val 18750"/>
              <a:gd name="adj2" fmla="val 116537"/>
              <a:gd name="adj3" fmla="val 17957"/>
              <a:gd name="adj4" fmla="val 150720"/>
              <a:gd name="adj5" fmla="val 164883"/>
              <a:gd name="adj6" fmla="val 244872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F</a:t>
            </a:r>
            <a:endParaRPr kumimoji="1" lang="ja-JP" altLang="en-US" b="1" dirty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2" name="線吹き出し 2 (枠付き) 11"/>
          <p:cNvSpPr/>
          <p:nvPr/>
        </p:nvSpPr>
        <p:spPr>
          <a:xfrm>
            <a:off x="7329264" y="5013176"/>
            <a:ext cx="360040" cy="360040"/>
          </a:xfrm>
          <a:prstGeom prst="borderCallout2">
            <a:avLst>
              <a:gd name="adj1" fmla="val 18750"/>
              <a:gd name="adj2" fmla="val -8333"/>
              <a:gd name="adj3" fmla="val 20073"/>
              <a:gd name="adj4" fmla="val -27060"/>
              <a:gd name="adj5" fmla="val -55226"/>
              <a:gd name="adj6" fmla="val -131853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H</a:t>
            </a:r>
            <a:endParaRPr kumimoji="1" lang="ja-JP" altLang="en-US" b="1" dirty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3" name="線吹き出し 2 (枠付き) 12"/>
          <p:cNvSpPr/>
          <p:nvPr/>
        </p:nvSpPr>
        <p:spPr>
          <a:xfrm>
            <a:off x="4736976" y="3573016"/>
            <a:ext cx="360040" cy="360040"/>
          </a:xfrm>
          <a:prstGeom prst="borderCallout2">
            <a:avLst>
              <a:gd name="adj1" fmla="val 18750"/>
              <a:gd name="adj2" fmla="val 116537"/>
              <a:gd name="adj3" fmla="val 17957"/>
              <a:gd name="adj4" fmla="val 150720"/>
              <a:gd name="adj5" fmla="val 222027"/>
              <a:gd name="adj6" fmla="val 208893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E</a:t>
            </a:r>
            <a:endParaRPr kumimoji="1" lang="ja-JP" altLang="en-US" b="1" dirty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4" name="線吹き出し 2 (枠付き) 13"/>
          <p:cNvSpPr/>
          <p:nvPr/>
        </p:nvSpPr>
        <p:spPr>
          <a:xfrm>
            <a:off x="5889104" y="4221088"/>
            <a:ext cx="360040" cy="360040"/>
          </a:xfrm>
          <a:prstGeom prst="borderCallout2">
            <a:avLst>
              <a:gd name="adj1" fmla="val 18750"/>
              <a:gd name="adj2" fmla="val 116537"/>
              <a:gd name="adj3" fmla="val 17957"/>
              <a:gd name="adj4" fmla="val 150720"/>
              <a:gd name="adj5" fmla="val 99274"/>
              <a:gd name="adj6" fmla="val 232174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G</a:t>
            </a:r>
            <a:endParaRPr kumimoji="1" lang="ja-JP" altLang="en-US" b="1" dirty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5" name="線吹き出し 2 (枠付き) 14"/>
          <p:cNvSpPr/>
          <p:nvPr/>
        </p:nvSpPr>
        <p:spPr>
          <a:xfrm>
            <a:off x="6825208" y="5589240"/>
            <a:ext cx="360040" cy="360040"/>
          </a:xfrm>
          <a:prstGeom prst="borderCallout2">
            <a:avLst>
              <a:gd name="adj1" fmla="val 18750"/>
              <a:gd name="adj2" fmla="val -8333"/>
              <a:gd name="adj3" fmla="val 20073"/>
              <a:gd name="adj4" fmla="val -27060"/>
              <a:gd name="adj5" fmla="val 61178"/>
              <a:gd name="adj6" fmla="val -193230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J</a:t>
            </a:r>
            <a:endParaRPr kumimoji="1" lang="ja-JP" altLang="en-US" b="1" dirty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6" name="線吹き出し 2 (枠付き) 15"/>
          <p:cNvSpPr/>
          <p:nvPr/>
        </p:nvSpPr>
        <p:spPr>
          <a:xfrm>
            <a:off x="2504728" y="5157192"/>
            <a:ext cx="360040" cy="360040"/>
          </a:xfrm>
          <a:prstGeom prst="borderCallout2">
            <a:avLst>
              <a:gd name="adj1" fmla="val 18750"/>
              <a:gd name="adj2" fmla="val 116537"/>
              <a:gd name="adj3" fmla="val 17957"/>
              <a:gd name="adj4" fmla="val 150720"/>
              <a:gd name="adj5" fmla="val 71760"/>
              <a:gd name="adj6" fmla="val 342228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K</a:t>
            </a:r>
            <a:endParaRPr kumimoji="1" lang="ja-JP" altLang="en-US" b="1" dirty="0">
              <a:solidFill>
                <a:srgbClr val="FF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601072" y="3140968"/>
            <a:ext cx="1224136" cy="2160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学区内危険箇所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9304" y="188640"/>
            <a:ext cx="2088232" cy="159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1340768"/>
            <a:ext cx="4086969" cy="235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円/楕円 6"/>
          <p:cNvSpPr/>
          <p:nvPr/>
        </p:nvSpPr>
        <p:spPr>
          <a:xfrm>
            <a:off x="2144688" y="2060848"/>
            <a:ext cx="936104" cy="86409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7788615">
            <a:off x="2823685" y="1803740"/>
            <a:ext cx="504056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8598639" y="267791"/>
            <a:ext cx="216024" cy="144016"/>
          </a:xfrm>
          <a:prstGeom prst="rect">
            <a:avLst/>
          </a:prstGeom>
          <a:solidFill>
            <a:srgbClr val="FFFF00">
              <a:alpha val="50196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00472" y="1340768"/>
            <a:ext cx="4104456" cy="237626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689304" y="188640"/>
            <a:ext cx="2088232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7" name="Picture 3" descr="C:\Users\z15267zz\Desktop\危険個所\A\P8084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5208" y="2276872"/>
            <a:ext cx="2880000" cy="2160000"/>
          </a:xfrm>
          <a:prstGeom prst="rect">
            <a:avLst/>
          </a:prstGeom>
          <a:noFill/>
        </p:spPr>
      </p:pic>
      <p:pic>
        <p:nvPicPr>
          <p:cNvPr id="1028" name="Picture 4" descr="C:\Users\z15267zz\Desktop\危険個所\A\P80842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2880" y="4509120"/>
            <a:ext cx="2880000" cy="2160000"/>
          </a:xfrm>
          <a:prstGeom prst="rect">
            <a:avLst/>
          </a:prstGeom>
          <a:noFill/>
        </p:spPr>
      </p:pic>
      <p:pic>
        <p:nvPicPr>
          <p:cNvPr id="1029" name="Picture 5" descr="C:\Users\z15267zz\Desktop\危険個所\A\P80842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5208" y="4509120"/>
            <a:ext cx="2880000" cy="2160000"/>
          </a:xfrm>
          <a:prstGeom prst="rect">
            <a:avLst/>
          </a:prstGeom>
          <a:noFill/>
        </p:spPr>
      </p:pic>
      <p:pic>
        <p:nvPicPr>
          <p:cNvPr id="1026" name="Picture 2" descr="C:\Users\z15267zz\Desktop\危険個所\A\P80842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72880" y="2276872"/>
            <a:ext cx="2880000" cy="216000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128464" y="76470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A</a:t>
            </a:r>
            <a:r>
              <a:rPr kumimoji="1"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：愛谷江筋取り入れ口付近</a:t>
            </a:r>
            <a:endParaRPr kumimoji="1"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340768"/>
            <a:ext cx="3926706" cy="256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学区内危険箇所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9304" y="188640"/>
            <a:ext cx="2088232" cy="159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28464" y="76470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B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：小谷作川</a:t>
            </a:r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 rot="20569005">
            <a:off x="1158459" y="2336941"/>
            <a:ext cx="1512168" cy="86409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7788615">
            <a:off x="2391636" y="1947757"/>
            <a:ext cx="504056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8766249" y="630213"/>
            <a:ext cx="216024" cy="144016"/>
          </a:xfrm>
          <a:prstGeom prst="rect">
            <a:avLst/>
          </a:prstGeom>
          <a:solidFill>
            <a:srgbClr val="FFFF00">
              <a:alpha val="50196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87772" y="1340768"/>
            <a:ext cx="3960440" cy="25202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689304" y="188640"/>
            <a:ext cx="2088232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1" name="Picture 3" descr="C:\Users\z15267zz\Desktop\危険個所\B\P80842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5208" y="2277112"/>
            <a:ext cx="2880000" cy="2160000"/>
          </a:xfrm>
          <a:prstGeom prst="rect">
            <a:avLst/>
          </a:prstGeom>
          <a:noFill/>
        </p:spPr>
      </p:pic>
      <p:pic>
        <p:nvPicPr>
          <p:cNvPr id="2052" name="Picture 4" descr="C:\Users\z15267zz\Desktop\危険個所\B\P80842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2880" y="2277112"/>
            <a:ext cx="2880000" cy="2160000"/>
          </a:xfrm>
          <a:prstGeom prst="rect">
            <a:avLst/>
          </a:prstGeom>
          <a:noFill/>
        </p:spPr>
      </p:pic>
      <p:pic>
        <p:nvPicPr>
          <p:cNvPr id="2053" name="Picture 5" descr="C:\Users\z15267zz\Desktop\危険個所\B\P80842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5208" y="4509360"/>
            <a:ext cx="2880000" cy="2160000"/>
          </a:xfrm>
          <a:prstGeom prst="rect">
            <a:avLst/>
          </a:prstGeom>
          <a:noFill/>
        </p:spPr>
      </p:pic>
      <p:pic>
        <p:nvPicPr>
          <p:cNvPr id="2054" name="Picture 6" descr="C:\Users\z15267zz\Desktop\危険個所\B\P80842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72880" y="4509360"/>
            <a:ext cx="2880000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340768"/>
            <a:ext cx="3860896" cy="307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学区内危険箇所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9304" y="188640"/>
            <a:ext cx="2088232" cy="159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28464" y="76470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C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：小谷作調節池</a:t>
            </a:r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好間中北側</a:t>
            </a:r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</a:p>
        </p:txBody>
      </p:sp>
      <p:sp>
        <p:nvSpPr>
          <p:cNvPr id="7" name="円/楕円 6"/>
          <p:cNvSpPr/>
          <p:nvPr/>
        </p:nvSpPr>
        <p:spPr>
          <a:xfrm>
            <a:off x="1149277" y="1950740"/>
            <a:ext cx="792088" cy="64807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7788615">
            <a:off x="1671556" y="1587717"/>
            <a:ext cx="504056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710512" y="332656"/>
            <a:ext cx="936104" cy="864096"/>
          </a:xfrm>
          <a:prstGeom prst="rect">
            <a:avLst/>
          </a:prstGeom>
          <a:solidFill>
            <a:srgbClr val="FFFF00">
              <a:alpha val="50196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87772" y="1340768"/>
            <a:ext cx="3901132" cy="309634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689304" y="188640"/>
            <a:ext cx="2088232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5" name="Picture 3" descr="C:\Users\z15267zz\Desktop\危険個所\C\Ｃ小谷作調整池④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3160" y="2924944"/>
            <a:ext cx="3200000" cy="1800000"/>
          </a:xfrm>
          <a:prstGeom prst="rect">
            <a:avLst/>
          </a:prstGeom>
          <a:noFill/>
        </p:spPr>
      </p:pic>
      <p:pic>
        <p:nvPicPr>
          <p:cNvPr id="3076" name="Picture 4" descr="C:\Users\z15267zz\Desktop\危険個所\C\Ｃ小谷作調整池①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7176" y="2924944"/>
            <a:ext cx="3200000" cy="1800000"/>
          </a:xfrm>
          <a:prstGeom prst="rect">
            <a:avLst/>
          </a:prstGeom>
          <a:noFill/>
        </p:spPr>
      </p:pic>
      <p:pic>
        <p:nvPicPr>
          <p:cNvPr id="3077" name="Picture 5" descr="C:\Users\z15267zz\Desktop\危険個所\C\Ｃ小谷作調整池②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7176" y="4869160"/>
            <a:ext cx="3200000" cy="1800000"/>
          </a:xfrm>
          <a:prstGeom prst="rect">
            <a:avLst/>
          </a:prstGeom>
          <a:noFill/>
        </p:spPr>
      </p:pic>
      <p:pic>
        <p:nvPicPr>
          <p:cNvPr id="3078" name="Picture 6" descr="C:\Users\z15267zz\Desktop\危険個所\C\Ｃ小谷作調整池③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3160" y="4869160"/>
            <a:ext cx="3200000" cy="18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1" y="1340768"/>
            <a:ext cx="520757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学区内危険箇所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9304" y="188640"/>
            <a:ext cx="2088232" cy="159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28464" y="76470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D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</a:t>
            </a:r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 JR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磐越東線陸橋</a:t>
            </a:r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ガード下</a:t>
            </a:r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</a:p>
        </p:txBody>
      </p:sp>
      <p:sp>
        <p:nvSpPr>
          <p:cNvPr id="7" name="円/楕円 6"/>
          <p:cNvSpPr/>
          <p:nvPr/>
        </p:nvSpPr>
        <p:spPr>
          <a:xfrm>
            <a:off x="1928664" y="3068960"/>
            <a:ext cx="792088" cy="64807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7788615">
            <a:off x="2535652" y="2739844"/>
            <a:ext cx="504056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8553400" y="836712"/>
            <a:ext cx="360040" cy="288032"/>
          </a:xfrm>
          <a:prstGeom prst="rect">
            <a:avLst/>
          </a:prstGeom>
          <a:solidFill>
            <a:srgbClr val="FFFF00">
              <a:alpha val="50196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87772" y="1340768"/>
            <a:ext cx="5197276" cy="266429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689304" y="188640"/>
            <a:ext cx="2088232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99" name="Picture 3" descr="C:\Users\z15267zz\Desktop\危険個所\D\P8084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6856" y="4149080"/>
            <a:ext cx="2880000" cy="2160000"/>
          </a:xfrm>
          <a:prstGeom prst="rect">
            <a:avLst/>
          </a:prstGeom>
          <a:noFill/>
        </p:spPr>
      </p:pic>
      <p:pic>
        <p:nvPicPr>
          <p:cNvPr id="4100" name="Picture 4" descr="C:\Users\z15267zz\Desktop\危険個所\D\P80842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3200" y="4149080"/>
            <a:ext cx="2880000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1" y="1340768"/>
            <a:ext cx="4968553" cy="28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学区内危険箇所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9304" y="188640"/>
            <a:ext cx="2088232" cy="159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28464" y="76470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E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：樋口橋周辺</a:t>
            </a:r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049344" y="1086070"/>
            <a:ext cx="527866" cy="288032"/>
          </a:xfrm>
          <a:prstGeom prst="rect">
            <a:avLst/>
          </a:prstGeom>
          <a:solidFill>
            <a:srgbClr val="FFFF00">
              <a:alpha val="50196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87772" y="1340768"/>
            <a:ext cx="4981252" cy="28803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689304" y="188640"/>
            <a:ext cx="2088232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4520952" y="2276872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7788615">
            <a:off x="4911917" y="1947756"/>
            <a:ext cx="504056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24" name="Picture 4" descr="C:\Users\z15267zz\Desktop\危険個所\E\Ｅ樋口橋周辺③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9104" y="4509120"/>
            <a:ext cx="3840000" cy="2160000"/>
          </a:xfrm>
          <a:prstGeom prst="rect">
            <a:avLst/>
          </a:prstGeom>
          <a:noFill/>
        </p:spPr>
      </p:pic>
      <p:pic>
        <p:nvPicPr>
          <p:cNvPr id="5125" name="Picture 5" descr="C:\Users\z15267zz\Desktop\危険個所\E\Ｅ樋口橋周辺①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9104" y="2204864"/>
            <a:ext cx="3840000" cy="2160000"/>
          </a:xfrm>
          <a:prstGeom prst="rect">
            <a:avLst/>
          </a:prstGeom>
          <a:noFill/>
        </p:spPr>
      </p:pic>
      <p:pic>
        <p:nvPicPr>
          <p:cNvPr id="5126" name="Picture 6" descr="C:\Users\z15267zz\Desktop\危険個所\E\Ｅ樋口橋周辺②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664" y="4509120"/>
            <a:ext cx="3840000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1" y="1340768"/>
            <a:ext cx="4968553" cy="28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0" y="0"/>
            <a:ext cx="9906000" cy="6926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0"/>
            <a:ext cx="466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itchFamily="50" charset="-128"/>
                <a:ea typeface="Meiryo UI" pitchFamily="50" charset="-128"/>
                <a:cs typeface="Meiryo UI" pitchFamily="50" charset="-128"/>
              </a:rPr>
              <a:t>学区内危険箇所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9304" y="188640"/>
            <a:ext cx="2088232" cy="159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28464" y="76470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F</a:t>
            </a:r>
            <a:r>
              <a:rPr lang="ja-JP" altLang="en-US" sz="2800" b="1" dirty="0" smtClean="0"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：好間川の水門</a:t>
            </a:r>
            <a:endParaRPr lang="en-US" altLang="ja-JP" sz="2800" b="1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049344" y="1086070"/>
            <a:ext cx="527866" cy="288032"/>
          </a:xfrm>
          <a:prstGeom prst="rect">
            <a:avLst/>
          </a:prstGeom>
          <a:solidFill>
            <a:srgbClr val="FFFF00">
              <a:alpha val="50196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87772" y="1340768"/>
            <a:ext cx="4981252" cy="28803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689304" y="188640"/>
            <a:ext cx="2088232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1928664" y="2636912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7788615">
            <a:off x="2391637" y="2379804"/>
            <a:ext cx="504056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146" name="Picture 2" descr="C:\Users\z15267zz\Desktop\危険個所\F\Ｆ好間川水門③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9104" y="4509120"/>
            <a:ext cx="3840000" cy="2160000"/>
          </a:xfrm>
          <a:prstGeom prst="rect">
            <a:avLst/>
          </a:prstGeom>
          <a:noFill/>
        </p:spPr>
      </p:pic>
      <p:pic>
        <p:nvPicPr>
          <p:cNvPr id="6147" name="Picture 3" descr="C:\Users\z15267zz\Desktop\危険個所\F\Ｆ好間川水門①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664" y="4509120"/>
            <a:ext cx="3840000" cy="2160000"/>
          </a:xfrm>
          <a:prstGeom prst="rect">
            <a:avLst/>
          </a:prstGeom>
          <a:noFill/>
        </p:spPr>
      </p:pic>
      <p:pic>
        <p:nvPicPr>
          <p:cNvPr id="6148" name="Picture 4" descr="C:\Users\z15267zz\Desktop\危険個所\F\Ｆ好間川水門②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9104" y="2204864"/>
            <a:ext cx="3840000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ビジネス">
  <a:themeElements>
    <a:clrScheme name="ビジネス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ビジネス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593</TotalTime>
  <Words>310</Words>
  <Application>Microsoft Office PowerPoint</Application>
  <PresentationFormat>A4 210 x 297 mm</PresentationFormat>
  <Paragraphs>63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5" baseType="lpstr">
      <vt:lpstr>Meiryo UI</vt:lpstr>
      <vt:lpstr>ＭＳ Ｐゴシック</vt:lpstr>
      <vt:lpstr>Lucida Sans Unicode</vt:lpstr>
      <vt:lpstr>Verdana</vt:lpstr>
      <vt:lpstr>Wingdings 2</vt:lpstr>
      <vt:lpstr>Wingdings 3</vt:lpstr>
      <vt:lpstr>ビジネス</vt:lpstr>
      <vt:lpstr>好間第二小学校 学区内危険箇所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学区内危険個所</dc:title>
  <dc:creator>z15267zz</dc:creator>
  <cp:lastModifiedBy>好間第二小学校 教頭カード</cp:lastModifiedBy>
  <cp:revision>69</cp:revision>
  <cp:lastPrinted>2020-08-25T06:00:27Z</cp:lastPrinted>
  <dcterms:created xsi:type="dcterms:W3CDTF">2020-08-09T03:16:48Z</dcterms:created>
  <dcterms:modified xsi:type="dcterms:W3CDTF">2020-08-25T06:00:41Z</dcterms:modified>
</cp:coreProperties>
</file>